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43" r:id="rId4"/>
  </p:sldMasterIdLst>
  <p:notesMasterIdLst>
    <p:notesMasterId r:id="rId8"/>
  </p:notesMasterIdLst>
  <p:handoutMasterIdLst>
    <p:handoutMasterId r:id="rId9"/>
  </p:handoutMasterIdLst>
  <p:sldIdLst>
    <p:sldId id="550" r:id="rId5"/>
    <p:sldId id="551" r:id="rId6"/>
    <p:sldId id="470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D2A957-1773-6C2E-852E-C1DE8C9A5AC5}" name="Loewen, Stephanie M CIV USARMY DEVCOM GVSC (USA)" initials="L(" userId="S::stephanie.m.loewen.civ@army.mil::5212890e-00ce-4d30-b30f-3eb1460a5779" providerId="AD"/>
  <p188:author id="{6C83735A-106C-4D2C-5C33-90A591B963F2}" name="Kouba, Russell CIV USARMY DEVCOM GVSC (USA)" initials="RK" userId="S::russell.kouba.civ@army.mil::e456066b-1a69-4c0e-996b-41b812985719" providerId="AD"/>
  <p188:author id="{2E78F977-6801-7351-247D-7BA759499B82}" name="O'Bruba, Joseph G CIV USARMY DEVCOM GVSC (USA)" initials="O(" userId="S::joseph.g.obruba.civ@army.mil::dc691ea9-423f-42f1-b062-14f9fa6c231d" providerId="AD"/>
  <p188:author id="{8ABBB17D-FABB-C2C6-8AC9-E8DC5F7712A4}" name="Kallio, Erik T CIV USARMY DEVCOM GVSC (USA)" initials="EK" userId="S::erik.t.kallio.civ@army.mil::1ba0e48f-62e7-47ee-ab67-5ea41b525dc2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AD65E0B-2788-43D2-9047-D5EAA59EA4DC}" v="20" dt="2026-08-04T15:16:54.547"/>
  </p1510:revLst>
</p1510:revInfo>
</file>

<file path=ppt/tableStyles.xml><?xml version="1.0" encoding="utf-8"?>
<a:tblStyleLst xmlns:a="http://schemas.openxmlformats.org/drawingml/2006/main" def="{2D5ABB26-0587-4C30-8999-92F81FD0307C}">
  <a:tblStyle styleId="{539DC7DE-C913-414B-8FE4-B8EEFB8BD690}" styleName="U.S. Army">
    <a:wholeTbl>
      <a:tcTxStyle>
        <a:fontRef idx="minor"/>
        <a:schemeClr val="tx1"/>
      </a:tcTxStyle>
      <a:tcStyle>
        <a:tcBdr>
          <a:left>
            <a:ln w="12700">
              <a:solidFill>
                <a:schemeClr val="tx1"/>
              </a:solidFill>
            </a:ln>
          </a:left>
          <a:right>
            <a:ln w="12700">
              <a:solidFill>
                <a:schemeClr val="tx1"/>
              </a:solidFill>
            </a:ln>
          </a:right>
          <a:top>
            <a:ln w="12700">
              <a:solidFill>
                <a:schemeClr val="tx1"/>
              </a:solidFill>
            </a:ln>
          </a:top>
          <a:bottom>
            <a:ln w="12700">
              <a:solidFill>
                <a:schemeClr val="tx1"/>
              </a:solidFill>
            </a:ln>
          </a:bottom>
          <a:insideH>
            <a:ln w="12700">
              <a:solidFill>
                <a:schemeClr val="tx1"/>
              </a:solidFill>
            </a:ln>
          </a:insideH>
          <a:insideV>
            <a:ln w="12700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noFill/>
        </a:fill>
      </a:tcStyle>
    </a:band1H>
    <a:band2H>
      <a:tcTxStyle>
        <a:fontRef idx="minor"/>
        <a:srgbClr val="221F20"/>
      </a:tcTxStyle>
      <a:tcStyle>
        <a:tcBdr/>
        <a:fill>
          <a:solidFill>
            <a:srgbClr val="D5D5D7"/>
          </a:solidFill>
        </a:fill>
      </a:tcStyle>
    </a:band2H>
    <a:band1V>
      <a:tcStyle>
        <a:tcBdr/>
        <a:fill>
          <a:noFill/>
        </a:fill>
      </a:tcStyle>
    </a:band1V>
    <a:band2V>
      <a:tcTxStyle>
        <a:fontRef idx="minor"/>
        <a:srgbClr val="221F20"/>
      </a:tcTxStyle>
      <a:tcStyle>
        <a:tcBdr/>
        <a:fill>
          <a:solidFill>
            <a:srgbClr val="D5D5D7"/>
          </a:solidFill>
        </a:fill>
      </a:tcStyle>
    </a:band2V>
    <a:lastCol>
      <a:tcTxStyle b="on">
        <a:fontRef idx="minor"/>
        <a:schemeClr val="tx1"/>
      </a:tcTxStyle>
      <a:tcStyle>
        <a:tcBdr/>
      </a:tcStyle>
    </a:lastCol>
    <a:firstCol>
      <a:tcTxStyle b="on">
        <a:fontRef idx="minor"/>
        <a:schemeClr val="tx1"/>
      </a:tcTxStyle>
      <a:tcStyle>
        <a:tcBdr/>
      </a:tcStyle>
    </a:firstCol>
    <a:lastRow>
      <a:tcTxStyle b="on">
        <a:fontRef idx="minor"/>
        <a:schemeClr val="tx1"/>
      </a:tcTxStyle>
      <a:tcStyle>
        <a:tcBdr>
          <a:top>
            <a:ln w="25400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>
        <a:fontRef idx="minor"/>
        <a:schemeClr val="bg2"/>
      </a:tcTxStyle>
      <a:tcStyle>
        <a:tcBdr/>
        <a:fill>
          <a:solidFill>
            <a:schemeClr val="tx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673" autoAdjust="0"/>
    <p:restoredTop sz="94660"/>
  </p:normalViewPr>
  <p:slideViewPr>
    <p:cSldViewPr snapToGrid="0">
      <p:cViewPr varScale="1">
        <p:scale>
          <a:sx n="74" d="100"/>
          <a:sy n="74" d="100"/>
        </p:scale>
        <p:origin x="1958" y="77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8/10/relationships/authors" Target="authors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handoutMaster" Target="handoutMasters/handoutMaster1.xml"/><Relationship Id="rId14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9D5FD40-329B-B51A-B969-25C0FCC8748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7B95F99-4EBA-6581-1DE7-75BE3A03AA1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A5FE44-C727-4B44-AC35-D47522042F47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D4EE63-BACC-BB25-9D5E-06ED25633D0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F684ACE-71D3-B814-49CB-07A42B382D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ED381B-BC01-6545-81F8-8797C0846F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063770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B3DACA9-C708-FB41-A6FA-3D94FFC8E73D}" type="datetimeFigureOut">
              <a:rPr lang="en-US" smtClean="0"/>
              <a:t>8/6/2026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  <a:p>
            <a:pPr lvl="5"/>
            <a:r>
              <a:rPr lang="en-US"/>
              <a:t>Sixth level</a:t>
            </a:r>
          </a:p>
          <a:p>
            <a:pPr lvl="6"/>
            <a:r>
              <a:rPr lang="en-US"/>
              <a:t>Seventh level</a:t>
            </a:r>
          </a:p>
          <a:p>
            <a:pPr lvl="7"/>
            <a:r>
              <a:rPr lang="en-US"/>
              <a:t>Eighth level</a:t>
            </a:r>
          </a:p>
          <a:p>
            <a:pPr lvl="8"/>
            <a:r>
              <a:rPr lang="en-US"/>
              <a:t>Ninth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5E666-0780-B84F-93A5-9513831C519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0711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82880" indent="-182880" algn="l" defTabSz="914400" rtl="0" eaLnBrk="1" latinLnBrk="0" hangingPunct="1">
      <a:buFont typeface="Arial" panose="020B0604020202020204" pitchFamily="34" charset="0"/>
      <a:buChar char="▪"/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36576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4864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73152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91440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09728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28016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146304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1645920" indent="-182880" algn="l" defTabSz="914400" rtl="0" eaLnBrk="1" latinLnBrk="0" hangingPunct="1">
      <a:buFont typeface="Arial" panose="020B0604020202020204" pitchFamily="34" charset="0"/>
      <a:buChar char="–"/>
      <a:defRPr sz="1200" kern="1200">
        <a:solidFill>
          <a:schemeClr val="tx1"/>
        </a:solidFill>
        <a:latin typeface="+mn-lt"/>
        <a:ea typeface="+mn-ea"/>
        <a:cs typeface="+mn-cs"/>
      </a:defRPr>
    </a:lvl9pPr>
  </p:notesStyle>
  <p:extLst>
    <p:ext uri="{620B2872-D7B9-4A21-9093-7833F8D536E1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EA42D1-CA5D-570B-8442-640CBBA2F4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E1C0D1B-5DB7-DA32-6F40-15293074235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4C21505-59AC-67F9-9E8D-202C0129459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C8EAEFB-E12B-C7DE-B283-1BA4BBAA2D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944A4-BE83-F140-9F51-6CC3B6D54F49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391933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A7BA93-5859-F80D-7156-312EB3ED6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E40F2C1-4497-CDE7-1BD1-0A9BF22AF84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3FFC002-67DF-F1DE-06E4-33BCCA7FA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0041C5E-D4D3-4546-975D-D28F9A6BA9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944A4-BE83-F140-9F51-6CC3B6D54F49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084130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2944A4-BE83-F140-9F51-6CC3B6D54F49}" type="slidenum">
              <a:rPr lang="en-US" altLang="en-US" smtClean="0"/>
              <a:pPr/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785859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41584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008">
          <p15:clr>
            <a:srgbClr val="A4A3A4"/>
          </p15:clr>
        </p15:guide>
        <p15:guide id="2" orient="horz" pos="3888">
          <p15:clr>
            <a:srgbClr val="A4A3A4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1233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7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2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7160" indent="-137160" algn="l" defTabSz="685800" rtl="0" eaLnBrk="1" latinLnBrk="0" hangingPunct="1">
        <a:lnSpc>
          <a:spcPct val="95000"/>
        </a:lnSpc>
        <a:spcBef>
          <a:spcPts val="750"/>
        </a:spcBef>
        <a:buFont typeface="Arial" panose="020B0604020202020204" pitchFamily="34" charset="0"/>
        <a:buChar char="▪"/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27432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41148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54864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68580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82296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96012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109728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1234440" indent="-137160" algn="l" defTabSz="685800" rtl="0" eaLnBrk="1" latinLnBrk="0" hangingPunct="1">
        <a:lnSpc>
          <a:spcPct val="95000"/>
        </a:lnSpc>
        <a:spcBef>
          <a:spcPts val="375"/>
        </a:spcBef>
        <a:buFont typeface="Arial" panose="020B0604020202020204" pitchFamily="34" charset="0"/>
        <a:buChar char="–"/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27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59">
          <p15:clr>
            <a:srgbClr val="F26B43"/>
          </p15:clr>
        </p15:guide>
        <p15:guide id="2" pos="345">
          <p15:clr>
            <a:srgbClr val="F26B43"/>
          </p15:clr>
        </p15:guide>
        <p15:guide id="3" pos="7335">
          <p15:clr>
            <a:srgbClr val="F26B43"/>
          </p15:clr>
        </p15:guide>
        <p15:guide id="4" orient="horz" pos="4061">
          <p15:clr>
            <a:srgbClr val="F26B43"/>
          </p15:clr>
        </p15:guide>
        <p15:guide id="6" pos="1018">
          <p15:clr>
            <a:srgbClr val="A4A3A4"/>
          </p15:clr>
        </p15:guide>
        <p15:guide id="7" pos="1248">
          <p15:clr>
            <a:srgbClr val="A4A3A4"/>
          </p15:clr>
        </p15:guide>
        <p15:guide id="8" pos="2148">
          <p15:clr>
            <a:srgbClr val="A4A3A4"/>
          </p15:clr>
        </p15:guide>
        <p15:guide id="9" pos="3052">
          <p15:clr>
            <a:srgbClr val="A4A3A4"/>
          </p15:clr>
        </p15:guide>
        <p15:guide id="10" pos="3954">
          <p15:clr>
            <a:srgbClr val="A4A3A4"/>
          </p15:clr>
        </p15:guide>
        <p15:guide id="11" pos="3724">
          <p15:clr>
            <a:srgbClr val="A4A3A4"/>
          </p15:clr>
        </p15:guide>
        <p15:guide id="12" pos="4858">
          <p15:clr>
            <a:srgbClr val="A4A3A4"/>
          </p15:clr>
        </p15:guide>
        <p15:guide id="13" pos="5784">
          <p15:clr>
            <a:srgbClr val="A4A3A4"/>
          </p15:clr>
        </p15:guide>
        <p15:guide id="14" pos="6660">
          <p15:clr>
            <a:srgbClr val="A4A3A4"/>
          </p15:clr>
        </p15:guide>
        <p15:guide id="15" pos="1920">
          <p15:clr>
            <a:srgbClr val="A4A3A4"/>
          </p15:clr>
        </p15:guide>
        <p15:guide id="16" pos="2822">
          <p15:clr>
            <a:srgbClr val="A4A3A4"/>
          </p15:clr>
        </p15:guide>
        <p15:guide id="17" pos="4626">
          <p15:clr>
            <a:srgbClr val="A4A3A4"/>
          </p15:clr>
        </p15:guide>
        <p15:guide id="18" pos="5530">
          <p15:clr>
            <a:srgbClr val="A4A3A4"/>
          </p15:clr>
        </p15:guide>
        <p15:guide id="19" pos="6434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ADCFDE-13D6-7919-A62A-1E558FDAA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CFDE3241-7ED8-FD8D-4B21-E9BD60F3DFEE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0983" y="1078029"/>
            <a:ext cx="8442036" cy="5445434"/>
          </a:xfrm>
          <a:prstGeom prst="rect">
            <a:avLst/>
          </a:prstGeom>
        </p:spPr>
        <p:txBody>
          <a:bodyPr/>
          <a:lstStyle/>
          <a:p>
            <a:pPr marL="0" indent="0" algn="ctr">
              <a:buNone/>
            </a:pPr>
            <a:r>
              <a:rPr lang="en-US" sz="2400" i="1" dirty="0"/>
              <a:t>Large language models feature powerful natural language processing and pattern recognition, but they struggle with factual accuracy, deep reasoning, and contextual limits.</a:t>
            </a:r>
          </a:p>
          <a:p>
            <a:pPr algn="ctr">
              <a:buFontTx/>
              <a:buChar char="-"/>
            </a:pPr>
            <a:r>
              <a:rPr lang="en-US" altLang="en-US" sz="2400" dirty="0"/>
              <a:t>Output from Google’s LLM (Gemini) to “LLM strengths limitations”</a:t>
            </a:r>
          </a:p>
          <a:p>
            <a:pPr algn="ctr">
              <a:buFontTx/>
              <a:buChar char="-"/>
            </a:pPr>
            <a:endParaRPr lang="en-US" altLang="en-US" sz="2400" dirty="0"/>
          </a:p>
          <a:p>
            <a:r>
              <a:rPr lang="en-US" altLang="en-US" sz="2400" dirty="0"/>
              <a:t>LLMs are great for a first draft but should never be the final draft (w/o expert review).</a:t>
            </a:r>
          </a:p>
          <a:p>
            <a:endParaRPr lang="en-US" altLang="en-US" sz="2400" dirty="0"/>
          </a:p>
          <a:p>
            <a:r>
              <a:rPr lang="en-US" altLang="en-US" sz="2400" dirty="0"/>
              <a:t>LLMs are non-deterministic meaning different outputs are produced with the same input.</a:t>
            </a:r>
          </a:p>
          <a:p>
            <a:pPr lvl="1"/>
            <a:r>
              <a:rPr lang="en-US" altLang="en-US" sz="2400" dirty="0"/>
              <a:t> Should not be used for </a:t>
            </a:r>
            <a:r>
              <a:rPr lang="en-US" altLang="en-US" sz="2400" dirty="0">
                <a:solidFill>
                  <a:srgbClr val="000000"/>
                </a:solidFill>
              </a:rPr>
              <a:t>m</a:t>
            </a:r>
            <a:r>
              <a:rPr lang="en-US" sz="2400" dirty="0">
                <a:solidFill>
                  <a:srgbClr val="000000"/>
                </a:solidFill>
              </a:rPr>
              <a:t>aintaining strict data governance, tracking metrics, or standardizing business logic.</a:t>
            </a:r>
            <a:endParaRPr lang="en-US" altLang="en-US" sz="2400" dirty="0"/>
          </a:p>
          <a:p>
            <a:endParaRPr lang="en-US" altLang="en-US" sz="2400" dirty="0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31A6423-8034-00BC-F2F9-C31674A64B7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982" y="182880"/>
            <a:ext cx="7329978" cy="73152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LLM Strengths &amp; Limitations</a:t>
            </a:r>
          </a:p>
        </p:txBody>
      </p:sp>
    </p:spTree>
    <p:extLst>
      <p:ext uri="{BB962C8B-B14F-4D97-AF65-F5344CB8AC3E}">
        <p14:creationId xmlns:p14="http://schemas.microsoft.com/office/powerpoint/2010/main" val="10887623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016FCA-D4FE-A94F-0870-438E3A502A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880F99AF-BD97-7983-CC2A-237183EC5CA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50982" y="914400"/>
            <a:ext cx="3778890" cy="2337969"/>
          </a:xfrm>
          <a:prstGeom prst="rect">
            <a:avLst/>
          </a:prstGeom>
        </p:spPr>
        <p:txBody>
          <a:bodyPr/>
          <a:lstStyle/>
          <a:p>
            <a:r>
              <a:rPr lang="en-US" sz="2400" dirty="0"/>
              <a:t>Data Science / AI will have a similar impact to M&amp;S as M&amp;S has had on testing.</a:t>
            </a:r>
          </a:p>
          <a:p>
            <a:pPr lvl="1"/>
            <a:r>
              <a:rPr lang="en-US" sz="2200" dirty="0"/>
              <a:t> Will not eliminate but likely reduce its need.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C210F5CE-0036-CA55-46A5-90B8F758444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50982" y="182880"/>
            <a:ext cx="7329978" cy="73152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AI/ML Methods &amp; Synthetic Data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D0565D8-2F66-5E75-1763-5A99BD7C47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5128" y="914400"/>
            <a:ext cx="4785888" cy="1996323"/>
          </a:xfrm>
          <a:prstGeom prst="rect">
            <a:avLst/>
          </a:prstGeom>
        </p:spPr>
      </p:pic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AECBD4F8-1755-C625-43C3-C77B340AC952}"/>
              </a:ext>
            </a:extLst>
          </p:cNvPr>
          <p:cNvSpPr txBox="1">
            <a:spLocks/>
          </p:cNvSpPr>
          <p:nvPr/>
        </p:nvSpPr>
        <p:spPr>
          <a:xfrm>
            <a:off x="350982" y="3024847"/>
            <a:ext cx="8720034" cy="3764397"/>
          </a:xfrm>
          <a:prstGeom prst="rect">
            <a:avLst/>
          </a:prstGeom>
        </p:spPr>
        <p:txBody>
          <a:bodyPr vert="horz" lIns="0" tIns="0" rIns="0" bIns="0" spcCol="365760" rtlCol="0">
            <a:noAutofit/>
          </a:bodyPr>
          <a:lstStyle>
            <a:lvl1pPr marL="137160" indent="-137160" algn="l" defTabSz="685800" rtl="0" eaLnBrk="1" latinLnBrk="0" hangingPunct="1">
              <a:lnSpc>
                <a:spcPct val="95000"/>
              </a:lnSpc>
              <a:spcBef>
                <a:spcPts val="750"/>
              </a:spcBef>
              <a:buFont typeface="Arial" panose="020B0604020202020204" pitchFamily="34" charset="0"/>
              <a:buChar char="▪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743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114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486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82296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96012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09728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234440" indent="-137160" algn="l" defTabSz="685800" rtl="0" eaLnBrk="1" latinLnBrk="0" hangingPunct="1">
              <a:lnSpc>
                <a:spcPct val="95000"/>
              </a:lnSpc>
              <a:spcBef>
                <a:spcPts val="375"/>
              </a:spcBef>
              <a:buFont typeface="Arial" panose="020B0604020202020204" pitchFamily="34" charset="0"/>
              <a:buChar char="–"/>
              <a:defRPr sz="127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400" dirty="0"/>
              <a:t>Traditional AI/ML methods (e.g. artificial neural networks) can be used to generate synthetic data.</a:t>
            </a:r>
          </a:p>
          <a:p>
            <a:pPr lvl="1"/>
            <a:r>
              <a:rPr lang="en-US" altLang="en-US" sz="2200" dirty="0"/>
              <a:t> No need for expert review or consideration of token costs (such as w/ LLMs).</a:t>
            </a:r>
          </a:p>
          <a:p>
            <a:pPr lvl="1"/>
            <a:endParaRPr lang="en-US" altLang="en-US" sz="2200" dirty="0"/>
          </a:p>
          <a:p>
            <a:r>
              <a:rPr lang="en-US" altLang="en-US" sz="2400" dirty="0"/>
              <a:t>Historically the US Army has high quality data from testing/M&amp;S but low in quantity. Generation of synthetic data can significantly expand the existing data.</a:t>
            </a:r>
          </a:p>
          <a:p>
            <a:pPr lvl="1"/>
            <a:r>
              <a:rPr lang="en-US" altLang="en-US" sz="2200" dirty="0"/>
              <a:t> AI/ML methods produce </a:t>
            </a:r>
            <a:r>
              <a:rPr lang="en-US" sz="2200" dirty="0"/>
              <a:t>confidence scores for the synthetic data.</a:t>
            </a:r>
          </a:p>
          <a:p>
            <a:pPr lvl="1"/>
            <a:r>
              <a:rPr lang="en-US" altLang="en-US" sz="2200" dirty="0"/>
              <a:t> Acts as an advanced look-up table.</a:t>
            </a:r>
          </a:p>
        </p:txBody>
      </p:sp>
    </p:spTree>
    <p:extLst>
      <p:ext uri="{BB962C8B-B14F-4D97-AF65-F5344CB8AC3E}">
        <p14:creationId xmlns:p14="http://schemas.microsoft.com/office/powerpoint/2010/main" val="35762625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1"/>
          <p:cNvSpPr>
            <a:spLocks noGrp="1"/>
          </p:cNvSpPr>
          <p:nvPr>
            <p:ph idx="4294967295"/>
          </p:nvPr>
        </p:nvSpPr>
        <p:spPr>
          <a:xfrm>
            <a:off x="261258" y="658904"/>
            <a:ext cx="8959744" cy="3772420"/>
          </a:xfrm>
          <a:prstGeom prst="rect">
            <a:avLst/>
          </a:prstGeom>
        </p:spPr>
        <p:txBody>
          <a:bodyPr/>
          <a:lstStyle/>
          <a:p>
            <a:pPr marL="0" indent="0">
              <a:buNone/>
            </a:pPr>
            <a:r>
              <a:rPr lang="en-US" sz="2400" b="0" i="1" dirty="0">
                <a:solidFill>
                  <a:srgbClr val="000000"/>
                </a:solidFill>
                <a:effectLst/>
              </a:rPr>
              <a:t>Three significant reasons to use Power BI:</a:t>
            </a:r>
            <a:endParaRPr lang="en-US" sz="2400" b="0" i="0" dirty="0">
              <a:solidFill>
                <a:srgbClr val="1A1A1A"/>
              </a:solidFill>
              <a:effectLst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1A1A1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dirty="0">
                <a:solidFill>
                  <a:srgbClr val="000000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Create</a:t>
            </a:r>
            <a:r>
              <a:rPr lang="en-US" sz="24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interactive visuals and enhanced methods of analysis.</a:t>
            </a:r>
            <a:endParaRPr lang="en-US" sz="24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1" indent="0">
              <a:buNone/>
            </a:pPr>
            <a:r>
              <a:rPr lang="en-US" sz="20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2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</a:t>
            </a:r>
            <a:r>
              <a:rPr lang="en-US" sz="22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rovides a “prettier picture” (e.g., easier to understand).</a:t>
            </a:r>
            <a:endParaRPr lang="en-US" sz="22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1A1A1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Provides an improved method for data analysis. </a:t>
            </a:r>
            <a:endParaRPr lang="en-US" sz="24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1" indent="0">
              <a:buNone/>
            </a:pPr>
            <a:r>
              <a:rPr lang="en-US" sz="20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2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Particularly when dealing with large sets of data.</a:t>
            </a:r>
            <a:endParaRPr lang="en-US" sz="22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1" indent="0">
              <a:buNone/>
            </a:pPr>
            <a:r>
              <a:rPr lang="en-US" sz="22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2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Great for exploratory data analysis.</a:t>
            </a:r>
            <a:endParaRPr lang="en-US" sz="22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solidFill>
                  <a:srgbClr val="1A1A1A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Easier for the end user to work with.</a:t>
            </a:r>
            <a:endParaRPr lang="en-US" sz="24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171450" lvl="1" indent="0">
              <a:buNone/>
            </a:pPr>
            <a:r>
              <a:rPr lang="en-US" sz="20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en-US" sz="22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L</a:t>
            </a:r>
            <a:r>
              <a:rPr lang="en-US" sz="2200" b="0" i="0" dirty="0">
                <a:solidFill>
                  <a:srgbClr val="000000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ess back-and-forth work associated w/ “PowerPoint Engineering”.</a:t>
            </a:r>
          </a:p>
          <a:p>
            <a:pPr marL="171450" lvl="1" indent="0">
              <a:buNone/>
            </a:pPr>
            <a:r>
              <a:rPr lang="en-US" sz="2200" b="0" i="0" dirty="0">
                <a:solidFill>
                  <a:srgbClr val="1A1A1A"/>
                </a:solidFill>
                <a:effectLst/>
                <a:ea typeface="Calibri" panose="020F0502020204030204" pitchFamily="34" charset="0"/>
                <a:cs typeface="Calibri" panose="020F0502020204030204" pitchFamily="34" charset="0"/>
              </a:rPr>
              <a:t>– Can embed into PowerPoint, SharePoint, and MS Teams.</a:t>
            </a:r>
          </a:p>
          <a:p>
            <a:pPr marL="171450" lvl="1" indent="0">
              <a:buNone/>
            </a:pPr>
            <a:endParaRPr lang="en-US" sz="2200" b="0" i="0" dirty="0">
              <a:solidFill>
                <a:srgbClr val="1A1A1A"/>
              </a:solidFill>
              <a:effectLst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en-US" altLang="en-US" sz="2200" dirty="0"/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350982" y="182880"/>
            <a:ext cx="7329978" cy="731520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Why Use Power BI?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7F223A6-7241-4C07-424C-4932DA094FCB}"/>
              </a:ext>
            </a:extLst>
          </p:cNvPr>
          <p:cNvSpPr txBox="1"/>
          <p:nvPr/>
        </p:nvSpPr>
        <p:spPr>
          <a:xfrm>
            <a:off x="1037063" y="5871705"/>
            <a:ext cx="7069874" cy="789531"/>
          </a:xfrm>
          <a:prstGeom prst="rect">
            <a:avLst/>
          </a:prstGeom>
          <a:solidFill>
            <a:srgbClr val="FFFF00"/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>
              <a:buSzPct val="100000"/>
            </a:pPr>
            <a:r>
              <a:rPr lang="en-US" sz="2400" b="1" i="1" dirty="0">
                <a:ea typeface="Calibri" panose="020F0502020204030204" pitchFamily="34" charset="0"/>
                <a:cs typeface="Calibri" panose="020F0502020204030204" pitchFamily="34" charset="0"/>
              </a:rPr>
              <a:t>Power BI empowers the end user to make data-driven decisions in ever-changing situations.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9292818-724F-D760-1A96-E852970AC5F0}"/>
              </a:ext>
            </a:extLst>
          </p:cNvPr>
          <p:cNvSpPr txBox="1"/>
          <p:nvPr/>
        </p:nvSpPr>
        <p:spPr>
          <a:xfrm>
            <a:off x="1282206" y="4624381"/>
            <a:ext cx="6579588" cy="1179949"/>
          </a:xfrm>
          <a:prstGeom prst="rect">
            <a:avLst/>
          </a:prstGeom>
          <a:solidFill>
            <a:srgbClr val="FFC000"/>
          </a:solidFill>
          <a:ln w="19050">
            <a:solidFill>
              <a:schemeClr val="tx1"/>
            </a:solidFill>
          </a:ln>
        </p:spPr>
        <p:txBody>
          <a:bodyPr wrap="square" lIns="0" tIns="0" rIns="0" bIns="0" rtlCol="0">
            <a:noAutofit/>
          </a:bodyPr>
          <a:lstStyle/>
          <a:p>
            <a:pPr algn="ctr"/>
            <a:r>
              <a:rPr lang="en-US" sz="2400" b="1" i="1" dirty="0"/>
              <a:t>Power BI is nearly as easy to use as Excel, virtually as capable as MatLab / Python, and freely available to the US government.</a:t>
            </a:r>
            <a:endParaRPr lang="en-US" sz="2400" b="1" i="1" dirty="0">
              <a:solidFill>
                <a:srgbClr val="1A1A1A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9626155"/>
      </p:ext>
    </p:extLst>
  </p:cSld>
  <p:clrMapOvr>
    <a:masterClrMapping/>
  </p:clrMapOvr>
</p:sld>
</file>

<file path=ppt/theme/theme1.xml><?xml version="1.0" encoding="utf-8"?>
<a:theme xmlns:a="http://schemas.openxmlformats.org/drawingml/2006/main" name="1_US Army 2025 T2COM DEVCOM Logo">
  <a:themeElements>
    <a:clrScheme name="US Army Color Palette">
      <a:dk1>
        <a:srgbClr val="00000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305B6E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  <a:extLst>
    <a:ext uri="{05A4C25C-085E-4340-85A3-A5531E510DB2}">
      <thm15:themeFamily xmlns:thm15="http://schemas.microsoft.com/office/thememl/2012/main" name="US Army PowerPoint 16x9 12Feb2023" id="{3EB2FCAD-453B-4F97-9379-31EB449BB4A1}" vid="{CCBAEC26-5D3F-44DD-9C13-DB69982D462A}"/>
    </a:ext>
  </a:extLst>
</a:theme>
</file>

<file path=ppt/theme/theme2.xml><?xml version="1.0" encoding="utf-8"?>
<a:theme xmlns:a="http://schemas.openxmlformats.org/drawingml/2006/main" name="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</a:theme>
</file>

<file path=ppt/theme/theme3.xml><?xml version="1.0" encoding="utf-8"?>
<a:theme xmlns:a="http://schemas.openxmlformats.org/drawingml/2006/main" name="US Army 2023">
  <a:themeElements>
    <a:clrScheme name="US Army 2023 Colors">
      <a:dk1>
        <a:srgbClr val="221F20"/>
      </a:dk1>
      <a:lt1>
        <a:srgbClr val="FFFFFF"/>
      </a:lt1>
      <a:dk2>
        <a:srgbClr val="221F20"/>
      </a:dk2>
      <a:lt2>
        <a:srgbClr val="FFCC01"/>
      </a:lt2>
      <a:accent1>
        <a:srgbClr val="221F20"/>
      </a:accent1>
      <a:accent2>
        <a:srgbClr val="FFCC01"/>
      </a:accent2>
      <a:accent3>
        <a:srgbClr val="727365"/>
      </a:accent3>
      <a:accent4>
        <a:srgbClr val="D5D5D7"/>
      </a:accent4>
      <a:accent5>
        <a:srgbClr val="565557"/>
      </a:accent5>
      <a:accent6>
        <a:srgbClr val="BFB8A6"/>
      </a:accent6>
      <a:hlink>
        <a:srgbClr val="565557"/>
      </a:hlink>
      <a:folHlink>
        <a:srgbClr val="565557"/>
      </a:folHlink>
    </a:clrScheme>
    <a:fontScheme name="US Army 2023 Font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US Army 2023 Effects"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127000" dist="63500" dir="2700000" algn="b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  <a:objectDefaults>
    <a:spDef>
      <a:spPr>
        <a:ln>
          <a:noFill/>
          <a:miter/>
        </a:ln>
      </a:spPr>
      <a:bodyPr/>
      <a:lstStyle>
        <a:defPPr algn="ctr">
          <a:lnSpc>
            <a:spcPct val="95000"/>
          </a:lnSpc>
          <a:defRPr sz="1700"/>
        </a:defPPr>
      </a:lstStyle>
      <a:style>
        <a:lnRef idx="0">
          <a:schemeClr val="accent1"/>
        </a:lnRef>
        <a:fillRef idx="1">
          <a:schemeClr val="accent1"/>
        </a:fillRef>
        <a:effectRef idx="0">
          <a:srgbClr val="000000"/>
        </a:effectRef>
        <a:fontRef idx="minor">
          <a:srgbClr val="FFFFFF"/>
        </a:fontRef>
      </a:style>
    </a:spDef>
    <a:lnDef>
      <a:spPr>
        <a:ln w="12700" cap="flat">
          <a:miter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rgbClr val="000000"/>
        </a:effectRef>
        <a:fontRef idx="minor">
          <a:srgbClr val="FFFFFF"/>
        </a:fontRef>
      </a:style>
    </a:lnDef>
    <a:txDef>
      <a:spPr>
        <a:noFill/>
      </a:spPr>
      <a:bodyPr wrap="square" lIns="0" tIns="0" rIns="0" bIns="0" rtlCol="0">
        <a:noAutofit/>
      </a:bodyPr>
      <a:lstStyle>
        <a:defPPr marL="182880" indent="-182880">
          <a:lnSpc>
            <a:spcPct val="95000"/>
          </a:lnSpc>
          <a:spcBef>
            <a:spcPts val="1000"/>
          </a:spcBef>
          <a:buSzPct val="100000"/>
          <a:buFont typeface="Arial"/>
          <a:buChar char="▪"/>
          <a:defRPr sz="1700"/>
        </a:defPPr>
      </a:lstStyle>
    </a:txDef>
  </a:objectDefaults>
  <a:extraClrSchemeLst/>
  <a:custClrLst>
    <a:custClr name="Army Black">
      <a:srgbClr val="221F20"/>
    </a:custClr>
    <a:custClr name="Army Gold">
      <a:srgbClr val="FFCC01"/>
    </a:custClr>
    <a:custClr name="White">
      <a:srgbClr val="FFFFFF"/>
    </a:custClr>
    <a:custClr name="Army Green">
      <a:srgbClr val="2F372F"/>
    </a:custClr>
    <a:custClr name="Tan">
      <a:srgbClr val="F1E4C7"/>
    </a:custClr>
    <a:custClr name="Field 01">
      <a:srgbClr val="727365"/>
    </a:custClr>
    <a:custClr name="Field 02">
      <a:srgbClr val="BFB8A6"/>
    </a:custClr>
    <a:custClr name="Gray 01">
      <a:srgbClr val="565557"/>
    </a:custClr>
    <a:custClr name="Gray 02">
      <a:srgbClr val="D5D5D7"/>
    </a:custClr>
    <a:custClr name="Highlight Orange">
      <a:srgbClr val="F16521"/>
    </a:custClr>
    <a:custClr name="Highlight Green">
      <a:srgbClr val="2DAA27"/>
    </a:custClr>
    <a:custClr name="Highlight Red">
      <a:srgbClr val="CF0000"/>
    </a:custClr>
  </a:custClr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CEC14D83F679F43A23D69041BE21391" ma:contentTypeVersion="13" ma:contentTypeDescription="Create a new document." ma:contentTypeScope="" ma:versionID="f47b2e124c11f6a988e83845995d47e9">
  <xsd:schema xmlns:xsd="http://www.w3.org/2001/XMLSchema" xmlns:xs="http://www.w3.org/2001/XMLSchema" xmlns:p="http://schemas.microsoft.com/office/2006/metadata/properties" xmlns:ns2="e591f8af-6583-4f70-b9c2-fbccefc6abcb" xmlns:ns3="02e3e204-9d3f-4903-bb52-3b4cb3b51994" targetNamespace="http://schemas.microsoft.com/office/2006/metadata/properties" ma:root="true" ma:fieldsID="74e10584d94f96e24f72ef7a59779e52" ns2:_="" ns3:_="">
    <xsd:import namespace="e591f8af-6583-4f70-b9c2-fbccefc6abcb"/>
    <xsd:import namespace="02e3e204-9d3f-4903-bb52-3b4cb3b5199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591f8af-6583-4f70-b9c2-fbccefc6abc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e6c19559-08d5-42cc-ae8c-a1e707661fd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e3e204-9d3f-4903-bb52-3b4cb3b51994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589ecde8-7f47-428d-978f-e585f1756369}" ma:internalName="TaxCatchAll" ma:showField="CatchAllData" ma:web="02e3e204-9d3f-4903-bb52-3b4cb3b5199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591f8af-6583-4f70-b9c2-fbccefc6abcb">
      <Terms xmlns="http://schemas.microsoft.com/office/infopath/2007/PartnerControls"/>
    </lcf76f155ced4ddcb4097134ff3c332f>
    <TaxCatchAll xmlns="02e3e204-9d3f-4903-bb52-3b4cb3b51994" xsi:nil="true"/>
  </documentManagement>
</p:properties>
</file>

<file path=customXml/itemProps1.xml><?xml version="1.0" encoding="utf-8"?>
<ds:datastoreItem xmlns:ds="http://schemas.openxmlformats.org/officeDocument/2006/customXml" ds:itemID="{6C34C2E6-4914-49A2-8B57-D613A455DC9E}"/>
</file>

<file path=customXml/itemProps2.xml><?xml version="1.0" encoding="utf-8"?>
<ds:datastoreItem xmlns:ds="http://schemas.openxmlformats.org/officeDocument/2006/customXml" ds:itemID="{E53B520E-B924-4969-874C-4E827D871C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9AC7815-1616-4735-A579-0F5E8B88B5B3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dcmitype/"/>
    <ds:schemaRef ds:uri="http://schemas.microsoft.com/office/2006/metadata/properties"/>
    <ds:schemaRef ds:uri="89b835fd-44ef-424b-aafb-2d4f4ded16a3"/>
    <ds:schemaRef ds:uri="6c5e8ad8-538a-4171-abb1-423f7b455d8a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http://schemas.microsoft.com/sharepoint/v3"/>
  </ds:schemaRefs>
</ds:datastoreItem>
</file>

<file path=docMetadata/LabelInfo.xml><?xml version="1.0" encoding="utf-8"?>
<clbl:labelList xmlns:clbl="http://schemas.microsoft.com/office/2020/mipLabelMetadata">
  <clbl:label id="{554eecc5-e26c-4620-b240-5a8bb326c33d}" enabled="1" method="Privileged" siteId="{fae6d70f-954b-4811-92b6-0530d6f84c43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28557</TotalTime>
  <Words>368</Words>
  <Application>Microsoft Office PowerPoint</Application>
  <PresentationFormat>On-screen Show (4:3)</PresentationFormat>
  <Paragraphs>32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Segoe UI</vt:lpstr>
      <vt:lpstr>1_US Army 2025 T2COM DEVCOM Logo</vt:lpstr>
      <vt:lpstr>LLM Strengths &amp; Limitations</vt:lpstr>
      <vt:lpstr>AI/ML Methods &amp; Synthetic Data</vt:lpstr>
      <vt:lpstr>Why Use Power BI?</vt:lpstr>
    </vt:vector>
  </TitlesOfParts>
  <Manager/>
  <Company>Army Golden Master Program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Chisholm, Karen S CTR USARMY AFC G3-5-7 (USA)</dc:creator>
  <cp:keywords/>
  <dc:description/>
  <cp:lastModifiedBy>Schmitt, Jacqueline Rose (Jacquie) CTR USARMY DEVCOM GVSC (USA)</cp:lastModifiedBy>
  <cp:revision>13</cp:revision>
  <dcterms:created xsi:type="dcterms:W3CDTF">2023-02-27T13:25:14Z</dcterms:created>
  <dcterms:modified xsi:type="dcterms:W3CDTF">2026-08-06T14:28:12Z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0x0101004CEC14D83F679F43A23D69041BE21391</vt:lpwstr>
  </property>
  <property fmtid="{D5CDD505-2E9C-101B-9397-08002B2CF9AE}" pid="3" name="Order">
    <vt:r8>124800</vt:r8>
  </property>
  <property fmtid="{D5CDD505-2E9C-101B-9397-08002B2CF9AE}" pid="4" name="Group">
    <vt:lpwstr>PowerPoint</vt:lpwstr>
  </property>
  <property fmtid="{D5CDD505-2E9C-101B-9397-08002B2CF9AE}" pid="5" name="MediaServiceImageTags">
    <vt:lpwstr/>
  </property>
  <property fmtid="{D5CDD505-2E9C-101B-9397-08002B2CF9AE}" pid="6" name="vti_imgdate">
    <vt:lpwstr/>
  </property>
  <property fmtid="{D5CDD505-2E9C-101B-9397-08002B2CF9AE}" pid="7" name="WorkflowChangePath">
    <vt:lpwstr>fa62ed53-5d34-4242-83f6-2fedcb8fc24a,5;fa62ed53-5d34-4242-83f6-2fedcb8fc24a,7;fa62ed53-5d34-4242-83f6-2fedcb8fc24a,11;fa62ed53-5d34-4242-83f6-2fedcb8fc24a,13;fa62ed53-5d34-4242-83f6-2fedcb8fc24a,15;dfd8c1a5-7e80-402e-bbd4-d70f76979df3,23;dfd8c1a5-7e80-4026658a819-f4f6-4bcb-b4d5-fb3b8e71c8d7,10;6658a819-f4f6-4bcb-b4d5-fb3b8e71c8d7,12;</vt:lpwstr>
  </property>
  <property fmtid="{D5CDD505-2E9C-101B-9397-08002B2CF9AE}" pid="8" name="_NewReviewCycle">
    <vt:lpwstr/>
  </property>
</Properties>
</file>